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webextensions/webextension2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  <p:sldMasterId id="2147483687" r:id="rId2"/>
  </p:sldMasterIdLst>
  <p:notesMasterIdLst>
    <p:notesMasterId r:id="rId30"/>
  </p:notesMasterIdLst>
  <p:handoutMasterIdLst>
    <p:handoutMasterId r:id="rId31"/>
  </p:handoutMasterIdLst>
  <p:sldIdLst>
    <p:sldId id="368" r:id="rId3"/>
    <p:sldId id="390" r:id="rId4"/>
    <p:sldId id="392" r:id="rId5"/>
    <p:sldId id="370" r:id="rId6"/>
    <p:sldId id="371" r:id="rId7"/>
    <p:sldId id="372" r:id="rId8"/>
    <p:sldId id="393" r:id="rId9"/>
    <p:sldId id="373" r:id="rId10"/>
    <p:sldId id="394" r:id="rId11"/>
    <p:sldId id="374" r:id="rId12"/>
    <p:sldId id="375" r:id="rId13"/>
    <p:sldId id="376" r:id="rId14"/>
    <p:sldId id="395" r:id="rId15"/>
    <p:sldId id="377" r:id="rId16"/>
    <p:sldId id="378" r:id="rId17"/>
    <p:sldId id="396" r:id="rId18"/>
    <p:sldId id="379" r:id="rId19"/>
    <p:sldId id="380" r:id="rId20"/>
    <p:sldId id="381" r:id="rId21"/>
    <p:sldId id="382" r:id="rId22"/>
    <p:sldId id="383" r:id="rId23"/>
    <p:sldId id="384" r:id="rId24"/>
    <p:sldId id="397" r:id="rId25"/>
    <p:sldId id="385" r:id="rId26"/>
    <p:sldId id="386" r:id="rId27"/>
    <p:sldId id="387" r:id="rId28"/>
    <p:sldId id="388" r:id="rId29"/>
  </p:sldIdLst>
  <p:sldSz cx="9144000" cy="6858000" type="screen4x3"/>
  <p:notesSz cx="69469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F12F3D"/>
    <a:srgbClr val="17176B"/>
    <a:srgbClr val="824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12" autoAdjust="0"/>
    <p:restoredTop sz="89989" autoAdjust="0"/>
  </p:normalViewPr>
  <p:slideViewPr>
    <p:cSldViewPr>
      <p:cViewPr varScale="1">
        <p:scale>
          <a:sx n="75" d="100"/>
          <a:sy n="75" d="100"/>
        </p:scale>
        <p:origin x="-112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4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5413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5413" y="88185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4358EED-35ED-4E73-A6EF-C3EFFC4572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818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5413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410075"/>
            <a:ext cx="555625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5413" y="88185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6F82089-AA8C-498A-9E99-DF5B4CFA3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8513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DD3638-11C5-4C21-A6C5-4F4E973BA8E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942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F82089-AA8C-498A-9E99-DF5B4CFA3D6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0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DBA215-E0F4-4D56-8DE9-FE09F536AED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Hiring fit, replacement of key personnel 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8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B510B1-1526-4361-AB1D-BEAAFCB5434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668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5. partners, suppliers, networks, distribution channels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F82089-AA8C-498A-9E99-DF5B4CFA3D6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38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Decrease domestic competition/ need to innovate, decreased ability to compete internationally, inflated prices of inputs and labor, retaliatory protectionist policies or boycotts,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F82089-AA8C-498A-9E99-DF5B4CFA3D6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17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=nJ7EG58J5eo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F82089-AA8C-498A-9E99-DF5B4CFA3D6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760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EF45D-0011-49C1-ADEA-6808B7B836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7102D-6D3F-42BE-8F44-5CA90EE7F6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79498-A32E-4AA7-B420-2FCA961049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6DA4C-27CE-43D2-B27D-C550E13ACB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E46DE-0042-498E-9BA0-F673076141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5818E-69EF-485F-86FD-C75902BA8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1DD81-D987-40EA-999E-CCD6075344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498EA-5FB1-4AB9-AD06-ED2FDD1088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C2799-6C18-4608-A99E-486EF1478D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1F49E-D62A-45FC-9116-232DC2877E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E65F4-4FA6-4FF7-8F3A-69127B5E35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A0C9D1-34D0-4747-9FFF-E638DBFBC5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24A6B6-906E-400F-A810-1E722C0B15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2B7B46-0B5D-4D83-B1A6-72A4F3FB33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34B63E-A731-4F1B-A6AD-F6C5B8D0D6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EF9D16-20EF-4DFD-99AC-17EDC37499B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EB6D57-8B4D-41BF-8224-AFCDD3DEC4A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E6E0D5-3CAF-4BCF-AF45-F81D8D39E62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9918DF5-AA9B-433C-9EF9-F5E0FF364E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B55516-895C-4D6B-95AA-C1B2134E6F8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C9D956-5EDB-4BCB-80B9-00A503147F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311AFA-41AB-4B9C-854F-6A6A30E0763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222A564-D9F5-4F50-B43B-79EC15C5DE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CA"/>
              <a:t>Scott Overland February 6,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222A564-D9F5-4F50-B43B-79EC15C5DE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029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1Uz53VYm_w" TargetMode="External"/><Relationship Id="rId4" Type="http://schemas.openxmlformats.org/officeDocument/2006/relationships/hyperlink" Target="https://www.youtube.com/watch?v=h3KncurLfEQ" TargetMode="External"/><Relationship Id="rId5" Type="http://schemas.openxmlformats.org/officeDocument/2006/relationships/hyperlink" Target="https://www.gofundme.com/" TargetMode="External"/><Relationship Id="rId6" Type="http://schemas.openxmlformats.org/officeDocument/2006/relationships/hyperlink" Target="https://www.kickstarter.com/" TargetMode="External"/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ww.trendhunter.com/tv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2.xm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NR=1&amp;feature=endscreen&amp;v=JMCq4PDnjUU" TargetMode="External"/><Relationship Id="rId4" Type="http://schemas.openxmlformats.org/officeDocument/2006/relationships/hyperlink" Target="https://www.youtube.com/watch?v=ifU5XaiKfwM" TargetMode="External"/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www.youtube.com/watch?NR=1&amp;v=B5FxFfymI4g&amp;feature=endscreen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/>
              <a:t>Crowd Sourcing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sz="3000" dirty="0"/>
              <a:t>Consumer Trends </a:t>
            </a:r>
          </a:p>
          <a:p>
            <a:pPr lvl="1"/>
            <a:r>
              <a:rPr lang="en-CA" sz="2600" dirty="0"/>
              <a:t>Trend Hunter</a:t>
            </a:r>
          </a:p>
          <a:p>
            <a:pPr lvl="2"/>
            <a:r>
              <a:rPr lang="en-CA" sz="2200" dirty="0">
                <a:hlinkClick r:id="rId2"/>
              </a:rPr>
              <a:t>http://www.trendhunter.com/tv</a:t>
            </a:r>
            <a:endParaRPr lang="en-CA" sz="2200" dirty="0"/>
          </a:p>
          <a:p>
            <a:pPr lvl="2"/>
            <a:r>
              <a:rPr lang="en-CA" sz="2200" dirty="0"/>
              <a:t>2016 trends:</a:t>
            </a:r>
          </a:p>
          <a:p>
            <a:pPr lvl="3"/>
            <a:r>
              <a:rPr lang="en-CA" sz="1900" dirty="0">
                <a:hlinkClick r:id="rId3"/>
              </a:rPr>
              <a:t>https://www.youtube.com/watch?v=r1Uz53VYm_w</a:t>
            </a:r>
            <a:endParaRPr lang="en-CA" sz="1900" dirty="0"/>
          </a:p>
          <a:p>
            <a:pPr lvl="2"/>
            <a:r>
              <a:rPr lang="en-CA" sz="2200" dirty="0"/>
              <a:t>2017 trends:</a:t>
            </a:r>
          </a:p>
          <a:p>
            <a:pPr lvl="3"/>
            <a:r>
              <a:rPr lang="en-CA" sz="1900" dirty="0">
                <a:hlinkClick r:id="rId4"/>
              </a:rPr>
              <a:t>https://www.youtube.com/watch?v=h3KncurLfEQ</a:t>
            </a:r>
            <a:r>
              <a:rPr lang="en-CA" sz="1900" dirty="0"/>
              <a:t> </a:t>
            </a:r>
          </a:p>
          <a:p>
            <a:r>
              <a:rPr lang="en-CA" sz="3000" dirty="0"/>
              <a:t>Funding</a:t>
            </a:r>
          </a:p>
          <a:p>
            <a:pPr lvl="2"/>
            <a:r>
              <a:rPr lang="en-CA" sz="2600" dirty="0">
                <a:hlinkClick r:id="rId5"/>
              </a:rPr>
              <a:t>https://www.gofundme.com/</a:t>
            </a:r>
            <a:endParaRPr lang="en-CA" sz="2600" dirty="0"/>
          </a:p>
          <a:p>
            <a:pPr lvl="2"/>
            <a:r>
              <a:rPr lang="en-CA" sz="2600" dirty="0">
                <a:hlinkClick r:id="rId6"/>
              </a:rPr>
              <a:t>https://www.kickstarter.com/</a:t>
            </a:r>
            <a:endParaRPr lang="en-CA" sz="2600" dirty="0"/>
          </a:p>
          <a:p>
            <a:r>
              <a:rPr lang="en-CA" sz="3000" dirty="0"/>
              <a:t>Genetic Genealogy – DNA kits</a:t>
            </a:r>
          </a:p>
          <a:p>
            <a:pPr lvl="1"/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606845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Learning Innovation: How Do Organizations Become Better at Innovating?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Chapter 8</a:t>
            </a:r>
          </a:p>
        </p:txBody>
      </p:sp>
    </p:spTree>
    <p:extLst>
      <p:ext uri="{BB962C8B-B14F-4D97-AF65-F5344CB8AC3E}">
        <p14:creationId xmlns:p14="http://schemas.microsoft.com/office/powerpoint/2010/main" val="2081751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3146C178-27B8-2C42-ABB9-1A35701CA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Importance of Learning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A9757216-B762-7945-BBF0-757C06E2C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Learn faster, better, more cheaply than competitors</a:t>
            </a:r>
          </a:p>
          <a:p>
            <a:r>
              <a:rPr lang="en-US" dirty="0"/>
              <a:t>Key to learning is not to avoid mistakes, but to learn from them</a:t>
            </a:r>
          </a:p>
          <a:p>
            <a:r>
              <a:rPr lang="en-US" dirty="0"/>
              <a:t>Learning, change, and innovation</a:t>
            </a:r>
          </a:p>
          <a:p>
            <a:pPr lvl="1"/>
            <a:r>
              <a:rPr lang="en-US" dirty="0"/>
              <a:t>Learning and change linked to strategy</a:t>
            </a:r>
          </a:p>
          <a:p>
            <a:pPr lvl="1"/>
            <a:r>
              <a:rPr lang="en-US" dirty="0"/>
              <a:t>Systems approach to complex organizational dynamics</a:t>
            </a:r>
          </a:p>
          <a:p>
            <a:pPr lvl="1"/>
            <a:r>
              <a:rPr lang="en-US" dirty="0"/>
              <a:t>Shared vision</a:t>
            </a:r>
          </a:p>
          <a:p>
            <a:pPr lvl="1"/>
            <a:r>
              <a:rPr lang="en-US" dirty="0"/>
              <a:t>Flexibility and agility</a:t>
            </a:r>
          </a:p>
          <a:p>
            <a:pPr lvl="1"/>
            <a:r>
              <a:rPr lang="en-US" dirty="0"/>
              <a:t>Anticipate challenges and threats</a:t>
            </a:r>
          </a:p>
          <a:p>
            <a:pPr lvl="1"/>
            <a:r>
              <a:rPr lang="en-US" dirty="0"/>
              <a:t>Collaboration</a:t>
            </a:r>
          </a:p>
        </p:txBody>
      </p:sp>
    </p:spTree>
    <p:extLst>
      <p:ext uri="{BB962C8B-B14F-4D97-AF65-F5344CB8AC3E}">
        <p14:creationId xmlns:p14="http://schemas.microsoft.com/office/powerpoint/2010/main" val="70480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Model of Learning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major types of learning exist: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Learning to Act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Learning to Learn</a:t>
            </a:r>
          </a:p>
        </p:txBody>
      </p:sp>
    </p:spTree>
    <p:extLst>
      <p:ext uri="{BB962C8B-B14F-4D97-AF65-F5344CB8AC3E}">
        <p14:creationId xmlns:p14="http://schemas.microsoft.com/office/powerpoint/2010/main" val="305036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to 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collaborative Assessment of how the current system is working.  It includes a shared understanding of strengths and weaknesses and a proactive effort to improve them.</a:t>
            </a:r>
          </a:p>
          <a:p>
            <a:pPr lvl="1"/>
            <a:r>
              <a:rPr lang="en-US" dirty="0"/>
              <a:t>This includes structure, process and resources.</a:t>
            </a:r>
          </a:p>
          <a:p>
            <a:pPr lvl="1"/>
            <a:r>
              <a:rPr lang="en-US" dirty="0"/>
              <a:t>Key to this learning process is that it takes the current strategic objectives as given and does not question them.</a:t>
            </a:r>
          </a:p>
          <a:p>
            <a:pPr marL="201168" lvl="1" indent="0">
              <a:buNone/>
            </a:pPr>
            <a:endParaRPr lang="en-US" dirty="0"/>
          </a:p>
          <a:p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Incremental innovation; explicit knowledge</a:t>
            </a:r>
          </a:p>
        </p:txBody>
      </p:sp>
    </p:spTree>
    <p:extLst>
      <p:ext uri="{BB962C8B-B14F-4D97-AF65-F5344CB8AC3E}">
        <p14:creationId xmlns:p14="http://schemas.microsoft.com/office/powerpoint/2010/main" val="710452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to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type of learning that consists of structured processes to assess how well the organization learns and changes.</a:t>
            </a:r>
          </a:p>
          <a:p>
            <a:pPr lvl="1"/>
            <a:r>
              <a:rPr lang="en-US" dirty="0"/>
              <a:t>Big picture perspective is critical to ensure the investments are yielding maximum return.  </a:t>
            </a:r>
          </a:p>
          <a:p>
            <a:pPr lvl="1"/>
            <a:r>
              <a:rPr lang="en-US" dirty="0"/>
              <a:t>Learning to Learn questions the current processes as the best way to innovate.  </a:t>
            </a:r>
          </a:p>
          <a:p>
            <a:pPr lvl="1"/>
            <a:r>
              <a:rPr lang="en-US" dirty="0"/>
              <a:t>Questioning what is pursued and how.</a:t>
            </a:r>
          </a:p>
          <a:p>
            <a:pPr lvl="1"/>
            <a:endParaRPr lang="en-US" dirty="0"/>
          </a:p>
          <a:p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Radical innovation; tacit knowledge</a:t>
            </a:r>
          </a:p>
        </p:txBody>
      </p:sp>
    </p:spTree>
    <p:extLst>
      <p:ext uri="{BB962C8B-B14F-4D97-AF65-F5344CB8AC3E}">
        <p14:creationId xmlns:p14="http://schemas.microsoft.com/office/powerpoint/2010/main" val="564174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1A5CA9-9F88-6C45-BB2C-9EAAE983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10D98B-EF46-794F-B155-1D1670A9E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Explicit knowledge (incremental innovation)</a:t>
            </a:r>
          </a:p>
          <a:p>
            <a:pPr lvl="1"/>
            <a:r>
              <a:rPr lang="en-US" dirty="0"/>
              <a:t>Knowledge that is widely shared in the organization, easy to communicate</a:t>
            </a:r>
          </a:p>
          <a:p>
            <a:r>
              <a:rPr lang="en-US" dirty="0"/>
              <a:t>Tacit knowledge (radical innovation)</a:t>
            </a:r>
          </a:p>
          <a:p>
            <a:pPr lvl="1"/>
            <a:r>
              <a:rPr lang="en-US" dirty="0"/>
              <a:t>Knowledge that is difficult to articulate, raw knowledge in the heads of people, crystalizes through interactions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99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Systems for Innovation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02666"/>
          </a:xfrm>
        </p:spPr>
        <p:txBody>
          <a:bodyPr>
            <a:normAutofit/>
          </a:bodyPr>
          <a:lstStyle/>
          <a:p>
            <a:r>
              <a:rPr lang="en-US" sz="1800" dirty="0"/>
              <a:t>Systems interact with the learning process of an organization at four different levels: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Systems for delivering value (incremental innovation)</a:t>
            </a:r>
          </a:p>
          <a:p>
            <a:pPr marL="749808" lvl="1" indent="-457200"/>
            <a:r>
              <a:rPr lang="en-US" sz="1600" dirty="0"/>
              <a:t>Using explicit knowledge to deliver value through innovative projects; anticipatory learning (planning ahead)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Systems for refining the current model (incremental innovation)</a:t>
            </a:r>
          </a:p>
          <a:p>
            <a:pPr marL="749808" lvl="1" indent="-457200"/>
            <a:r>
              <a:rPr lang="en-US" sz="1600" dirty="0"/>
              <a:t>Learning to refine the process of innovation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Systems for building competencies (radical innovation)</a:t>
            </a:r>
          </a:p>
          <a:p>
            <a:pPr marL="749808" lvl="1" indent="-457200"/>
            <a:r>
              <a:rPr lang="en-US" sz="1600" dirty="0"/>
              <a:t>Design new strategies with anticipatory (thinking and planning) and experiential (learning from doing) knowledge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/>
              <a:t>Systems for crafting strategy (radical innovation)</a:t>
            </a:r>
          </a:p>
          <a:p>
            <a:pPr marL="749808" lvl="1" indent="-457200"/>
            <a:r>
              <a:rPr lang="en-US" sz="1600" dirty="0"/>
              <a:t>Systems interact with learning to craft future strategies</a:t>
            </a:r>
          </a:p>
        </p:txBody>
      </p:sp>
    </p:spTree>
    <p:extLst>
      <p:ext uri="{BB962C8B-B14F-4D97-AF65-F5344CB8AC3E}">
        <p14:creationId xmlns:p14="http://schemas.microsoft.com/office/powerpoint/2010/main" val="935175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673533-A646-E541-A879-4D33ECEE5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Learning Systems</a:t>
            </a:r>
            <a:br>
              <a:rPr lang="en-US" dirty="0"/>
            </a:br>
            <a:r>
              <a:rPr lang="en-US" dirty="0"/>
              <a:t>(see fig. 8.1 &amp; 8.2)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1FB90C67-E4FD-E345-A525-FBEA0C8BC7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2777625"/>
              </p:ext>
            </p:extLst>
          </p:nvPr>
        </p:nvGraphicFramePr>
        <p:xfrm>
          <a:off x="822325" y="1846263"/>
          <a:ext cx="7543800" cy="4206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5950">
                  <a:extLst>
                    <a:ext uri="{9D8B030D-6E8A-4147-A177-3AD203B41FA5}">
                      <a16:colId xmlns:a16="http://schemas.microsoft.com/office/drawing/2014/main" xmlns="" val="4025450469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xmlns="" val="2245099146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xmlns="" val="35387651"/>
                    </a:ext>
                  </a:extLst>
                </a:gridCol>
                <a:gridCol w="1885950">
                  <a:extLst>
                    <a:ext uri="{9D8B030D-6E8A-4147-A177-3AD203B41FA5}">
                      <a16:colId xmlns:a16="http://schemas.microsoft.com/office/drawing/2014/main" xmlns="" val="2175739529"/>
                    </a:ext>
                  </a:extLst>
                </a:gridCol>
              </a:tblGrid>
              <a:tr h="608153">
                <a:tc>
                  <a:txBody>
                    <a:bodyPr/>
                    <a:lstStyle/>
                    <a:p>
                      <a:r>
                        <a:rPr lang="en-US" sz="2000" b="1" dirty="0"/>
                        <a:t>System’s Purpose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Leading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Type of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Knowledge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274743"/>
                  </a:ext>
                </a:extLst>
              </a:tr>
              <a:tr h="608153">
                <a:tc>
                  <a:txBody>
                    <a:bodyPr/>
                    <a:lstStyle/>
                    <a:p>
                      <a:r>
                        <a:rPr lang="en-US" sz="2000" b="1" dirty="0"/>
                        <a:t>Deliver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About outcomes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Anticipatory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Explicit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6139774"/>
                  </a:ext>
                </a:extLst>
              </a:tr>
              <a:tr h="818076">
                <a:tc>
                  <a:txBody>
                    <a:bodyPr/>
                    <a:lstStyle/>
                    <a:p>
                      <a:r>
                        <a:rPr lang="en-US" sz="2000" b="1" dirty="0"/>
                        <a:t>Refine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About the 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Anticipatory/ Experiential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Tacit to explicit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71871935"/>
                  </a:ext>
                </a:extLst>
              </a:tr>
              <a:tr h="1168679">
                <a:tc>
                  <a:txBody>
                    <a:bodyPr/>
                    <a:lstStyle/>
                    <a:p>
                      <a:r>
                        <a:rPr lang="en-US" sz="2000" b="1" dirty="0"/>
                        <a:t>Build Competencies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About what should be 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Experiential/ Anticipatory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Tacit to explicit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1537867"/>
                  </a:ext>
                </a:extLst>
              </a:tr>
              <a:tr h="818076">
                <a:tc>
                  <a:txBody>
                    <a:bodyPr/>
                    <a:lstStyle/>
                    <a:p>
                      <a:r>
                        <a:rPr lang="en-US" sz="2000" b="1" dirty="0"/>
                        <a:t>Craft Strategies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About what can be 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Experiential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Tacit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82219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761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Make Learning Work in your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Knowledge and Ignorance Management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Project Road Map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Learning Histories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14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0" dirty="0"/>
              <a:t>Keep the Mission and Values in sight</a:t>
            </a:r>
          </a:p>
        </p:txBody>
      </p:sp>
      <p:sp>
        <p:nvSpPr>
          <p:cNvPr id="9220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</a:pPr>
            <a:r>
              <a:rPr lang="en-US" b="1" dirty="0"/>
              <a:t>	</a:t>
            </a:r>
            <a:r>
              <a:rPr lang="en-US" sz="2800" b="1" dirty="0"/>
              <a:t>First Requirement: Mission</a:t>
            </a:r>
            <a:r>
              <a:rPr lang="en-US" sz="2800" dirty="0"/>
              <a:t> – there is a big difference between having a mission and being mission based. To be truly mission-based means that key decisions can be referred back to the mission.</a:t>
            </a:r>
          </a:p>
          <a:p>
            <a:pPr eaLnBrk="1" hangingPunct="1">
              <a:buFontTx/>
              <a:buNone/>
            </a:pPr>
            <a:endParaRPr lang="en-US" sz="2800" dirty="0"/>
          </a:p>
          <a:p>
            <a:pPr>
              <a:spcBef>
                <a:spcPct val="50000"/>
              </a:spcBef>
            </a:pPr>
            <a:r>
              <a:rPr lang="en-US" dirty="0"/>
              <a:t>The source of legitimate power within an organization is its guiding ideas, not those in power.</a:t>
            </a:r>
          </a:p>
          <a:p>
            <a:pPr>
              <a:spcBef>
                <a:spcPct val="50000"/>
              </a:spcBef>
            </a:pPr>
            <a:r>
              <a:rPr lang="en-US" dirty="0"/>
              <a:t>The mission needs to be more important than the boss.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11673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b="0" dirty="0"/>
              <a:t>Knowledge and Ignorance Management</a:t>
            </a:r>
          </a:p>
        </p:txBody>
      </p:sp>
      <p:sp>
        <p:nvSpPr>
          <p:cNvPr id="8196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Incremental innovation builds on data about established technologies and existing markets, and uses the process of </a:t>
            </a:r>
            <a:r>
              <a:rPr lang="en-US" sz="2800" b="1" dirty="0"/>
              <a:t>KNOWLEDGE MANAGEMENT </a:t>
            </a:r>
            <a:r>
              <a:rPr lang="en-US" sz="2800" dirty="0"/>
              <a:t>and data mining to move forward.  </a:t>
            </a:r>
          </a:p>
          <a:p>
            <a:r>
              <a:rPr lang="en-US" sz="2800" dirty="0"/>
              <a:t>For radical innovation, </a:t>
            </a:r>
            <a:r>
              <a:rPr lang="en-US" sz="2800" b="1" dirty="0"/>
              <a:t>IGNORANCE MANAGEMENT</a:t>
            </a:r>
            <a:r>
              <a:rPr lang="en-US" sz="2800" dirty="0"/>
              <a:t> is the norm.  Managers familiar with incremental innovation feel massively uncomfortable when ignorance dominates and data is hard to find.</a:t>
            </a:r>
          </a:p>
        </p:txBody>
      </p:sp>
    </p:spTree>
    <p:extLst>
      <p:ext uri="{BB962C8B-B14F-4D97-AF65-F5344CB8AC3E}">
        <p14:creationId xmlns:p14="http://schemas.microsoft.com/office/powerpoint/2010/main" val="780417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4CE942-52DA-6849-9AA4-499685FCA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4A8882-608B-2F4B-B63B-AAD74B90A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Knowledge management</a:t>
            </a:r>
          </a:p>
          <a:p>
            <a:pPr lvl="1"/>
            <a:r>
              <a:rPr lang="en-US" dirty="0"/>
              <a:t>Using what you know to the best effect</a:t>
            </a:r>
          </a:p>
          <a:p>
            <a:r>
              <a:rPr lang="en-US" dirty="0"/>
              <a:t>Ignorance management</a:t>
            </a:r>
          </a:p>
          <a:p>
            <a:pPr lvl="1"/>
            <a:r>
              <a:rPr lang="en-US" dirty="0"/>
              <a:t>Being aware of what you do not know and the implications of that ignorance</a:t>
            </a:r>
          </a:p>
        </p:txBody>
      </p:sp>
    </p:spTree>
    <p:extLst>
      <p:ext uri="{BB962C8B-B14F-4D97-AF65-F5344CB8AC3E}">
        <p14:creationId xmlns:p14="http://schemas.microsoft.com/office/powerpoint/2010/main" val="3658945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Project 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Assists management in understanding how different innovation efforts reinforce each other.</a:t>
            </a:r>
          </a:p>
          <a:p>
            <a:r>
              <a:rPr lang="en-US" dirty="0"/>
              <a:t>The roadmap visualizes how the learning in a particular project becomes the basis for a new project.</a:t>
            </a:r>
          </a:p>
          <a:p>
            <a:r>
              <a:rPr lang="en-US" dirty="0"/>
              <a:t>You want your projects to form a whole!  A system in where learning accumulates and makes possible alternatives unfeasible.</a:t>
            </a:r>
          </a:p>
        </p:txBody>
      </p:sp>
    </p:spTree>
    <p:extLst>
      <p:ext uri="{BB962C8B-B14F-4D97-AF65-F5344CB8AC3E}">
        <p14:creationId xmlns:p14="http://schemas.microsoft.com/office/powerpoint/2010/main" val="1868980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as Part of the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Fail quickly, fail often.</a:t>
            </a:r>
          </a:p>
          <a:p>
            <a:endParaRPr lang="en-US" dirty="0"/>
          </a:p>
          <a:p>
            <a:r>
              <a:rPr lang="en-US" b="1" dirty="0"/>
              <a:t>LEARNING HISTORIES</a:t>
            </a:r>
            <a:r>
              <a:rPr lang="en-US" dirty="0"/>
              <a:t> – a review of past projects, initiatives, and situations to identify in an unbiased way what happened.</a:t>
            </a:r>
          </a:p>
          <a:p>
            <a:pPr lvl="1"/>
            <a:r>
              <a:rPr lang="en-US" dirty="0"/>
              <a:t>What happened, what did not, and possible root causes </a:t>
            </a:r>
          </a:p>
          <a:p>
            <a:pPr lvl="1"/>
            <a:r>
              <a:rPr lang="en-US" dirty="0"/>
              <a:t>Why would you use the 7 whys?</a:t>
            </a:r>
          </a:p>
        </p:txBody>
      </p:sp>
    </p:spTree>
    <p:extLst>
      <p:ext uri="{BB962C8B-B14F-4D97-AF65-F5344CB8AC3E}">
        <p14:creationId xmlns:p14="http://schemas.microsoft.com/office/powerpoint/2010/main" val="704042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DD05FB-7FDD-0F43-ABF4-DD62F6E7A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Innovation Strategy and Industry Lifecycle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FB36AC5-F9E8-1541-8D6C-3B165D1A8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 in learning over industry lifecycle</a:t>
            </a:r>
          </a:p>
          <a:p>
            <a:pPr marL="658368" lvl="1" indent="-457200">
              <a:buFont typeface="+mj-lt"/>
              <a:buAutoNum type="arabicPeriod"/>
            </a:pPr>
            <a:r>
              <a:rPr lang="en-US" dirty="0"/>
              <a:t>Technologies</a:t>
            </a:r>
          </a:p>
          <a:p>
            <a:pPr marL="658368" lvl="1" indent="-457200">
              <a:buFont typeface="+mj-lt"/>
              <a:buAutoNum type="arabicPeriod"/>
            </a:pPr>
            <a:r>
              <a:rPr lang="en-US" dirty="0"/>
              <a:t>Performance</a:t>
            </a:r>
          </a:p>
          <a:p>
            <a:pPr marL="658368" lvl="1" indent="-457200">
              <a:buFont typeface="+mj-lt"/>
              <a:buAutoNum type="arabicPeriod"/>
            </a:pPr>
            <a:r>
              <a:rPr lang="en-US" dirty="0"/>
              <a:t>Market Segments</a:t>
            </a:r>
          </a:p>
          <a:p>
            <a:pPr marL="658368" lvl="1" indent="-457200">
              <a:buFont typeface="+mj-lt"/>
              <a:buAutoNum type="arabicPeriod"/>
            </a:pPr>
            <a:r>
              <a:rPr lang="en-US" dirty="0"/>
              <a:t>Efficiency</a:t>
            </a:r>
          </a:p>
          <a:p>
            <a:pPr marL="658368" lvl="1" indent="-457200">
              <a:buFont typeface="+mj-lt"/>
              <a:buAutoNum type="arabicPeriod"/>
            </a:pPr>
            <a:r>
              <a:rPr lang="en-US" dirty="0"/>
              <a:t>Complementarities</a:t>
            </a:r>
          </a:p>
          <a:p>
            <a:endParaRPr lang="en-US" dirty="0"/>
          </a:p>
          <a:p>
            <a:r>
              <a:rPr lang="en-US" dirty="0"/>
              <a:t>See fig. 8.4, p. 230</a:t>
            </a:r>
          </a:p>
        </p:txBody>
      </p:sp>
    </p:spTree>
    <p:extLst>
      <p:ext uri="{BB962C8B-B14F-4D97-AF65-F5344CB8AC3E}">
        <p14:creationId xmlns:p14="http://schemas.microsoft.com/office/powerpoint/2010/main" val="3886581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Trade Barriers and Protection Strategies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trade barriers and protectionist government strategies impact our ability to take a learning approach to innovation.</a:t>
            </a:r>
          </a:p>
        </p:txBody>
      </p:sp>
    </p:spTree>
    <p:extLst>
      <p:ext uri="{BB962C8B-B14F-4D97-AF65-F5344CB8AC3E}">
        <p14:creationId xmlns:p14="http://schemas.microsoft.com/office/powerpoint/2010/main" val="211335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Disruptive Innovations</a:t>
            </a:r>
          </a:p>
        </p:txBody>
      </p:sp>
      <p:sp>
        <p:nvSpPr>
          <p:cNvPr id="1536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Technological opportunities &amp; market imperatives:</a:t>
            </a:r>
          </a:p>
          <a:p>
            <a:pPr lvl="1"/>
            <a:r>
              <a:rPr lang="en-US" dirty="0"/>
              <a:t>Pervasive technological change</a:t>
            </a:r>
          </a:p>
          <a:p>
            <a:pPr lvl="1"/>
            <a:r>
              <a:rPr lang="en-US" dirty="0"/>
              <a:t>Uncertainty of markets</a:t>
            </a:r>
          </a:p>
          <a:p>
            <a:pPr lvl="1"/>
            <a:r>
              <a:rPr lang="en-US" dirty="0"/>
              <a:t>Complexity of organization</a:t>
            </a:r>
          </a:p>
          <a:p>
            <a:pPr lvl="1"/>
            <a:r>
              <a:rPr lang="en-US" dirty="0"/>
              <a:t>Rules </a:t>
            </a:r>
            <a:r>
              <a:rPr lang="en-US" i="1" dirty="0"/>
              <a:t>appear</a:t>
            </a:r>
            <a:r>
              <a:rPr lang="en-US" dirty="0"/>
              <a:t> to break down </a:t>
            </a:r>
            <a:r>
              <a:rPr lang="en-US" i="1" dirty="0"/>
              <a:t>– shifting paradigms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3061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Disruptive Innovation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38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New challenges, innovative responses:</a:t>
            </a:r>
          </a:p>
          <a:p>
            <a:pPr lvl="1"/>
            <a:r>
              <a:rPr lang="en-US" sz="2000" dirty="0"/>
              <a:t>Technological shifts happen regularly, but not frequently</a:t>
            </a:r>
          </a:p>
          <a:p>
            <a:pPr lvl="2"/>
            <a:r>
              <a:rPr lang="en-US" sz="1600" dirty="0"/>
              <a:t>Market &amp; organizational impact varies</a:t>
            </a:r>
          </a:p>
          <a:p>
            <a:pPr lvl="1"/>
            <a:r>
              <a:rPr lang="en-US" sz="2000" dirty="0"/>
              <a:t>Response of incumbents versus new entrants</a:t>
            </a:r>
          </a:p>
          <a:p>
            <a:pPr lvl="1"/>
            <a:r>
              <a:rPr lang="en-US" sz="2000" dirty="0"/>
              <a:t>e.g. value of size, market position, brands, standards, competencies</a:t>
            </a:r>
          </a:p>
          <a:p>
            <a:endParaRPr lang="en-US" sz="2400" dirty="0"/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3583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tx1"/>
                </a:solidFill>
              </a:rPr>
              <a:t>Disruptive Innovation</a:t>
            </a:r>
            <a:endParaRPr lang="en-GB" sz="4000" dirty="0">
              <a:solidFill>
                <a:srgbClr val="277B23"/>
              </a:solidFill>
            </a:endParaRPr>
          </a:p>
        </p:txBody>
      </p:sp>
      <p:sp>
        <p:nvSpPr>
          <p:cNvPr id="17411" name="Rectangle 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Tx/>
              <a:buNone/>
            </a:pPr>
            <a:r>
              <a:rPr lang="en-GB" sz="2400" b="1" dirty="0"/>
              <a:t>Sustaining versus disruptive technologies</a:t>
            </a:r>
            <a:r>
              <a:rPr lang="en-GB" sz="2400" dirty="0"/>
              <a:t>:</a:t>
            </a:r>
          </a:p>
          <a:p>
            <a:pPr>
              <a:buFontTx/>
              <a:buNone/>
            </a:pPr>
            <a:r>
              <a:rPr lang="en-GB" sz="2400" dirty="0"/>
              <a:t>(Christensen, 1997)</a:t>
            </a:r>
          </a:p>
          <a:p>
            <a:r>
              <a:rPr lang="en-GB" sz="2400" dirty="0"/>
              <a:t>sustaining - continuous or discontinuous, </a:t>
            </a:r>
            <a:r>
              <a:rPr lang="en-GB" sz="2400" i="1" dirty="0"/>
              <a:t>but</a:t>
            </a:r>
            <a:r>
              <a:rPr lang="en-GB" sz="2400" dirty="0"/>
              <a:t> dimensions of performance constant</a:t>
            </a:r>
          </a:p>
          <a:p>
            <a:r>
              <a:rPr lang="en-GB" sz="2400" dirty="0">
                <a:solidFill>
                  <a:srgbClr val="FF0000"/>
                </a:solidFill>
              </a:rPr>
              <a:t>disruptive</a:t>
            </a:r>
            <a:r>
              <a:rPr lang="en-GB" sz="2400" dirty="0"/>
              <a:t> - create potential for new value proposition (i.e., different dimensions of performance)</a:t>
            </a:r>
            <a:endParaRPr lang="en-GB" sz="2400" i="1" dirty="0"/>
          </a:p>
          <a:p>
            <a:pPr>
              <a:buFontTx/>
              <a:buNone/>
            </a:pPr>
            <a:r>
              <a:rPr lang="en-CA" sz="2400" dirty="0"/>
              <a:t>Some examples of disruptive innovation include:  </a:t>
            </a:r>
            <a:r>
              <a:rPr lang="en-CA" b="1" dirty="0"/>
              <a:t>	</a:t>
            </a:r>
          </a:p>
          <a:p>
            <a:pPr>
              <a:buFontTx/>
              <a:buNone/>
            </a:pPr>
            <a:r>
              <a:rPr lang="en-CA" b="1" dirty="0"/>
              <a:t>		</a:t>
            </a:r>
            <a:r>
              <a:rPr lang="en-CA" b="1" u="sng" dirty="0"/>
              <a:t> Disrupted</a:t>
            </a:r>
            <a:r>
              <a:rPr lang="en-CA" b="1" dirty="0"/>
              <a:t>		     </a:t>
            </a:r>
            <a:r>
              <a:rPr lang="en-CA" b="1" u="sng" dirty="0"/>
              <a:t>Disruptor </a:t>
            </a:r>
            <a:r>
              <a:rPr lang="en-CA" dirty="0"/>
              <a:t/>
            </a:r>
            <a:br>
              <a:rPr lang="en-CA" dirty="0"/>
            </a:br>
            <a:r>
              <a:rPr lang="en-CA" dirty="0"/>
              <a:t>Fixed line telephone		 Cellular phones </a:t>
            </a:r>
            <a:r>
              <a:rPr lang="en-CA" dirty="0">
                <a:sym typeface="Wingdings" pitchFamily="2" charset="2"/>
              </a:rPr>
              <a:t> video calls</a:t>
            </a:r>
            <a:r>
              <a:rPr lang="en-CA" dirty="0"/>
              <a:t/>
            </a:r>
            <a:br>
              <a:rPr lang="en-CA" dirty="0"/>
            </a:br>
            <a:r>
              <a:rPr lang="en-CA" dirty="0"/>
              <a:t>Four-year colleges		 Community colleges </a:t>
            </a:r>
            <a:r>
              <a:rPr lang="en-CA" dirty="0">
                <a:sym typeface="Wingdings" pitchFamily="2" charset="2"/>
              </a:rPr>
              <a:t> open-source</a:t>
            </a:r>
            <a:r>
              <a:rPr lang="en-CA" dirty="0"/>
              <a:t/>
            </a:r>
            <a:br>
              <a:rPr lang="en-CA" dirty="0"/>
            </a:br>
            <a:r>
              <a:rPr lang="en-CA" dirty="0"/>
              <a:t>Full-service department stores	 Discount retailers </a:t>
            </a:r>
            <a:r>
              <a:rPr lang="en-CA" dirty="0">
                <a:sym typeface="Wingdings" pitchFamily="2" charset="2"/>
              </a:rPr>
              <a:t> Amazon</a:t>
            </a:r>
            <a:r>
              <a:rPr lang="en-CA" dirty="0"/>
              <a:t/>
            </a:r>
            <a:br>
              <a:rPr lang="en-CA" dirty="0"/>
            </a:br>
            <a:r>
              <a:rPr lang="en-CA" dirty="0"/>
              <a:t>Traditional doctor’s offices	 Retail medical clinics </a:t>
            </a:r>
            <a:br>
              <a:rPr lang="en-CA" dirty="0"/>
            </a:br>
            <a:r>
              <a:rPr lang="en-CA" dirty="0"/>
              <a:t/>
            </a:r>
            <a:br>
              <a:rPr lang="en-CA" dirty="0"/>
            </a:br>
            <a:r>
              <a:rPr lang="en-CA" dirty="0"/>
              <a:t/>
            </a:r>
            <a:br>
              <a:rPr lang="en-CA" dirty="0"/>
            </a:br>
            <a:r>
              <a:rPr lang="en-CA" dirty="0"/>
              <a:t/>
            </a:r>
            <a:br>
              <a:rPr lang="en-CA" dirty="0"/>
            </a:b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9933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Disruptive Innovation</a:t>
            </a:r>
            <a:endParaRPr lang="en-GB" dirty="0">
              <a:solidFill>
                <a:srgbClr val="277B23"/>
              </a:solidFill>
            </a:endParaRPr>
          </a:p>
        </p:txBody>
      </p:sp>
      <p:sp>
        <p:nvSpPr>
          <p:cNvPr id="18435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Typical strategic errors in response to disruptive technology:</a:t>
            </a:r>
            <a:endParaRPr lang="en-GB" sz="2400" dirty="0"/>
          </a:p>
          <a:p>
            <a:pPr lvl="1"/>
            <a:r>
              <a:rPr lang="en-GB" dirty="0"/>
              <a:t>Incumbents develop technology</a:t>
            </a:r>
          </a:p>
          <a:p>
            <a:pPr lvl="1"/>
            <a:r>
              <a:rPr lang="en-GB" dirty="0"/>
              <a:t>Present to marketing &amp; customers</a:t>
            </a:r>
          </a:p>
          <a:p>
            <a:pPr lvl="1"/>
            <a:r>
              <a:rPr lang="en-GB" i="1" dirty="0"/>
              <a:t>But</a:t>
            </a:r>
            <a:r>
              <a:rPr lang="en-GB" dirty="0"/>
              <a:t> fail to resource development &amp; commercialization</a:t>
            </a:r>
          </a:p>
          <a:p>
            <a:pPr lvl="1"/>
            <a:r>
              <a:rPr lang="en-GB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8875350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Disruptive Innovation</a:t>
            </a:r>
            <a:endParaRPr lang="en-GB" dirty="0">
              <a:solidFill>
                <a:srgbClr val="277B23"/>
              </a:solidFill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Forecasting, tech. Trajectory &amp; S-curve misleading:</a:t>
            </a:r>
          </a:p>
          <a:p>
            <a:pPr lvl="1"/>
            <a:r>
              <a:rPr lang="en-GB" dirty="0"/>
              <a:t>Asks </a:t>
            </a:r>
            <a:r>
              <a:rPr lang="en-GB" i="1" dirty="0"/>
              <a:t>wrong</a:t>
            </a:r>
            <a:r>
              <a:rPr lang="en-GB" dirty="0"/>
              <a:t> questions, tracks </a:t>
            </a:r>
            <a:r>
              <a:rPr lang="en-GB" i="1" dirty="0"/>
              <a:t>wrong</a:t>
            </a:r>
            <a:r>
              <a:rPr lang="en-GB" dirty="0"/>
              <a:t> data</a:t>
            </a:r>
          </a:p>
          <a:p>
            <a:pPr lvl="1"/>
            <a:r>
              <a:rPr lang="en-GB" dirty="0"/>
              <a:t>Alternative technology </a:t>
            </a:r>
            <a:r>
              <a:rPr lang="en-GB" i="1" dirty="0"/>
              <a:t>not</a:t>
            </a:r>
            <a:r>
              <a:rPr lang="en-GB" dirty="0"/>
              <a:t> the problem</a:t>
            </a:r>
          </a:p>
          <a:p>
            <a:pPr lvl="1"/>
            <a:r>
              <a:rPr lang="en-GB" i="1" dirty="0"/>
              <a:t>Different</a:t>
            </a:r>
            <a:r>
              <a:rPr lang="en-GB" dirty="0"/>
              <a:t> performance attributes</a:t>
            </a:r>
          </a:p>
          <a:p>
            <a:pPr lvl="1"/>
            <a:r>
              <a:rPr lang="en-GB" dirty="0"/>
              <a:t>Intersection of </a:t>
            </a:r>
            <a:r>
              <a:rPr lang="en-GB" i="1" dirty="0"/>
              <a:t>new</a:t>
            </a:r>
            <a:r>
              <a:rPr lang="en-GB" dirty="0"/>
              <a:t> trajectory &amp; </a:t>
            </a:r>
            <a:r>
              <a:rPr lang="en-GB" i="1" dirty="0"/>
              <a:t>potential</a:t>
            </a:r>
            <a:r>
              <a:rPr lang="en-GB" dirty="0"/>
              <a:t> market need</a:t>
            </a:r>
          </a:p>
        </p:txBody>
      </p:sp>
    </p:spTree>
    <p:extLst>
      <p:ext uri="{BB962C8B-B14F-4D97-AF65-F5344CB8AC3E}">
        <p14:creationId xmlns:p14="http://schemas.microsoft.com/office/powerpoint/2010/main" val="379769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0E0AE6-2EDB-9145-9C3F-F364FC050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Clayton Christensen part 1</a:t>
            </a:r>
            <a:endParaRPr lang="en-US" dirty="0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xmlns="" Requires="we pca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78C14F3F-46C1-0A4F-9DE2-EA7A8139E293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753008697"/>
                  </p:ext>
                </p:extLst>
              </p:nvPr>
            </p:nvGraphicFramePr>
            <p:xfrm>
              <a:off x="822324" y="1846263"/>
              <a:ext cx="7635875" cy="4478337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4" name="Content Placeholder 3">
                <a:extLst>
                  <a:ext uri="{FF2B5EF4-FFF2-40B4-BE49-F238E27FC236}">
                    <a16:creationId xmlns:a16="http://schemas.microsoft.com/office/drawing/2014/main" xmlns="" xmlns:pca="http://schemas.microsoft.com/office/powerpoint/2013/contentapp" xmlns:we="http://schemas.microsoft.com/office/webextensions/webextension/2010/11" id="{78C14F3F-46C1-0A4F-9DE2-EA7A8139E29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2324" y="1846263"/>
                <a:ext cx="7635875" cy="447833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89800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Disruptive Innovation</a:t>
            </a:r>
            <a:endParaRPr lang="en-GB" dirty="0">
              <a:solidFill>
                <a:srgbClr val="277B23"/>
              </a:solidFill>
            </a:endParaRPr>
          </a:p>
        </p:txBody>
      </p:sp>
      <p:sp>
        <p:nvSpPr>
          <p:cNvPr id="20483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Incumbents usually miss potential of disruptive technology:</a:t>
            </a:r>
          </a:p>
          <a:p>
            <a:pPr lvl="1"/>
            <a:r>
              <a:rPr lang="en-GB" sz="2800" dirty="0"/>
              <a:t>Often simpler, cheaper, &amp; lower margin</a:t>
            </a:r>
          </a:p>
          <a:p>
            <a:pPr lvl="1"/>
            <a:r>
              <a:rPr lang="en-GB" sz="2800" i="1" dirty="0"/>
              <a:t>First</a:t>
            </a:r>
            <a:r>
              <a:rPr lang="en-GB" sz="2800" dirty="0"/>
              <a:t> appear in niche or emerging markets</a:t>
            </a:r>
          </a:p>
          <a:p>
            <a:pPr lvl="1"/>
            <a:r>
              <a:rPr lang="en-GB" sz="2800" dirty="0"/>
              <a:t>Of no or little value to </a:t>
            </a:r>
            <a:r>
              <a:rPr lang="en-GB" sz="2800" i="1" dirty="0"/>
              <a:t>current </a:t>
            </a:r>
            <a:r>
              <a:rPr lang="en-GB" sz="2800" dirty="0"/>
              <a:t>customers &amp; markets</a:t>
            </a:r>
          </a:p>
          <a:p>
            <a:pPr lvl="1"/>
            <a:r>
              <a:rPr lang="en-GB" sz="2800" dirty="0"/>
              <a:t>Inferior performance based on </a:t>
            </a:r>
            <a:r>
              <a:rPr lang="en-GB" sz="2800" i="1" dirty="0"/>
              <a:t>existing </a:t>
            </a:r>
            <a:r>
              <a:rPr lang="en-GB" sz="2800" dirty="0"/>
              <a:t>dimensions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1646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solidFill>
                  <a:schemeClr val="tx1"/>
                </a:solidFill>
              </a:rPr>
              <a:t>Clayton Christensen on </a:t>
            </a:r>
            <a:r>
              <a:rPr lang="en-GB" sz="4000" dirty="0" err="1">
                <a:solidFill>
                  <a:schemeClr val="tx1"/>
                </a:solidFill>
              </a:rPr>
              <a:t>Youtube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21507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Part 2 (steel industry example):</a:t>
            </a:r>
          </a:p>
          <a:p>
            <a:pPr lvl="1"/>
            <a:r>
              <a:rPr lang="en-GB" sz="2000" dirty="0">
                <a:hlinkClick r:id="rId2"/>
              </a:rPr>
              <a:t>http://www.youtube.com/watch?NR=1&amp;v=B5FxFfymI4g&amp;feature=endscreen</a:t>
            </a:r>
            <a:endParaRPr lang="en-GB" sz="2000" dirty="0"/>
          </a:p>
          <a:p>
            <a:r>
              <a:rPr lang="en-GB" sz="2800" dirty="0"/>
              <a:t>An example close to us:</a:t>
            </a:r>
          </a:p>
          <a:p>
            <a:pPr lvl="1"/>
            <a:r>
              <a:rPr lang="en-GB" sz="2000" dirty="0">
                <a:hlinkClick r:id="rId3"/>
              </a:rPr>
              <a:t>http://www.youtube.com/watch?NR=1&amp;feature=endscreen&amp;v=JMCq4PDnjUU</a:t>
            </a:r>
            <a:endParaRPr lang="en-GB" sz="2000" dirty="0"/>
          </a:p>
          <a:p>
            <a:r>
              <a:rPr lang="en-CA" sz="2800" dirty="0"/>
              <a:t>The Dire State of American Innovation:</a:t>
            </a:r>
          </a:p>
          <a:p>
            <a:pPr lvl="1"/>
            <a:r>
              <a:rPr lang="en-GB" sz="2000" dirty="0">
                <a:hlinkClick r:id="rId4"/>
              </a:rPr>
              <a:t>https://www.youtube.com/watch?v=ifU5XaiKfwM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6015256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Disruptive Innovation</a:t>
            </a:r>
            <a:endParaRPr lang="en-GB" dirty="0">
              <a:solidFill>
                <a:srgbClr val="277B23"/>
              </a:solidFill>
            </a:endParaRPr>
          </a:p>
        </p:txBody>
      </p:sp>
      <p:sp>
        <p:nvSpPr>
          <p:cNvPr id="22531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Start-ups &amp; new entrants experiment in other markets</a:t>
            </a:r>
          </a:p>
          <a:p>
            <a:r>
              <a:rPr lang="en-GB" dirty="0"/>
              <a:t>(Few) successes move into larger, established markets </a:t>
            </a:r>
          </a:p>
          <a:p>
            <a:r>
              <a:rPr lang="en-GB" dirty="0"/>
              <a:t>Incumbents attempt to respond with improvements in sustaining technology</a:t>
            </a:r>
          </a:p>
          <a:p>
            <a:r>
              <a:rPr lang="en-GB" dirty="0"/>
              <a:t>Incumbents finally attempt to exploit disruptive technology, but with limited success</a:t>
            </a:r>
          </a:p>
        </p:txBody>
      </p:sp>
    </p:spTree>
    <p:extLst>
      <p:ext uri="{BB962C8B-B14F-4D97-AF65-F5344CB8AC3E}">
        <p14:creationId xmlns:p14="http://schemas.microsoft.com/office/powerpoint/2010/main" val="1635484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tx1"/>
                </a:solidFill>
              </a:rPr>
              <a:t>Interactive Exercise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554" name="Subtit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3600" dirty="0"/>
              <a:t>Patterns of Discontinuity – </a:t>
            </a:r>
          </a:p>
          <a:p>
            <a:r>
              <a:rPr lang="en-CA" sz="3600" dirty="0"/>
              <a:t>Past, Present and Future</a:t>
            </a:r>
          </a:p>
          <a:p>
            <a:pPr eaLnBrk="1" hangingPunct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5111297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trospect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D26EA377-59BD-4C9C-9D94-EE8416EE4C79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webextensions/webextension2.xml><?xml version="1.0" encoding="utf-8"?>
<we:webextension xmlns:we="http://schemas.microsoft.com/office/webextensions/webextension/2010/11" id="{50051FDF-C46D-DB42-AD05-1D28ADC193EA}">
  <we:reference id="wa104221182" version="3.3.0.0" store="en-US" storeType="OMEX"/>
  <we:alternateReferences>
    <we:reference id="wa104221182" version="3.3.0.0" store="wa104221182" storeType="OMEX"/>
  </we:alternateReferences>
  <we:properties>
    <we:property name="autoplay" value="0"/>
    <we:property name="endtime" value="0"/>
    <we:property name="slideId" value="397"/>
    <we:property name="starttime" value="0"/>
    <we:property name="vid" value="&quot;https://www.youtube.com/watch?v=nJ7EG58J5eo&quot;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Parent Bill of Rights presentation</Template>
  <TotalTime>21134</TotalTime>
  <Words>1148</Words>
  <Application>Microsoft Macintosh PowerPoint</Application>
  <PresentationFormat>On-screen Show (4:3)</PresentationFormat>
  <Paragraphs>179</Paragraphs>
  <Slides>27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Custom Design</vt:lpstr>
      <vt:lpstr>Retrospect</vt:lpstr>
      <vt:lpstr>Crowd Sourcing</vt:lpstr>
      <vt:lpstr>Learning Innovation: How Do Organizations Become Better at Innovating?</vt:lpstr>
      <vt:lpstr>The Importance of Learning</vt:lpstr>
      <vt:lpstr>A Model of Learning </vt:lpstr>
      <vt:lpstr>Learning to Act</vt:lpstr>
      <vt:lpstr>Learning to Learn</vt:lpstr>
      <vt:lpstr>Types of knowledge</vt:lpstr>
      <vt:lpstr>Learning Systems for Innovation</vt:lpstr>
      <vt:lpstr>Summary of Learning Systems (see fig. 8.1 &amp; 8.2)</vt:lpstr>
      <vt:lpstr>How to Make Learning Work in your Organization</vt:lpstr>
      <vt:lpstr>Keep the Mission and Values in sight</vt:lpstr>
      <vt:lpstr>Knowledge and Ignorance Management</vt:lpstr>
      <vt:lpstr>PowerPoint Presentation</vt:lpstr>
      <vt:lpstr>The Project Roadmap</vt:lpstr>
      <vt:lpstr>Failure as Part of the Process</vt:lpstr>
      <vt:lpstr>Innovation Strategy and Industry Lifecycle</vt:lpstr>
      <vt:lpstr>Trade Barriers and Protection Strategies Discussion</vt:lpstr>
      <vt:lpstr>Disruptive Innovations</vt:lpstr>
      <vt:lpstr>Disruptive Innovation</vt:lpstr>
      <vt:lpstr>Disruptive Innovation</vt:lpstr>
      <vt:lpstr>Disruptive Innovation</vt:lpstr>
      <vt:lpstr>Disruptive Innovation</vt:lpstr>
      <vt:lpstr>Clayton Christensen part 1</vt:lpstr>
      <vt:lpstr>Disruptive Innovation</vt:lpstr>
      <vt:lpstr>Clayton Christensen on Youtube</vt:lpstr>
      <vt:lpstr>Disruptive Innovation</vt:lpstr>
      <vt:lpstr>Interactive Exercise</vt:lpstr>
    </vt:vector>
  </TitlesOfParts>
  <Company>BC Supreme Court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 Bill of Rights</dc:title>
  <dc:creator>Alison Beames</dc:creator>
  <cp:lastModifiedBy>Mohammad Almsiyed</cp:lastModifiedBy>
  <cp:revision>312</cp:revision>
  <dcterms:created xsi:type="dcterms:W3CDTF">2005-09-30T03:18:19Z</dcterms:created>
  <dcterms:modified xsi:type="dcterms:W3CDTF">2018-04-02T03:23:33Z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TC010171251033</vt:lpwstr>
  </property>
</Properties>
</file>